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7" r:id="rId1"/>
  </p:sldMasterIdLst>
  <p:notesMasterIdLst>
    <p:notesMasterId r:id="rId20"/>
  </p:notesMasterIdLst>
  <p:sldIdLst>
    <p:sldId id="256" r:id="rId2"/>
    <p:sldId id="303" r:id="rId3"/>
    <p:sldId id="276" r:id="rId4"/>
    <p:sldId id="300" r:id="rId5"/>
    <p:sldId id="288" r:id="rId6"/>
    <p:sldId id="287" r:id="rId7"/>
    <p:sldId id="293" r:id="rId8"/>
    <p:sldId id="294" r:id="rId9"/>
    <p:sldId id="295" r:id="rId10"/>
    <p:sldId id="307" r:id="rId11"/>
    <p:sldId id="296" r:id="rId12"/>
    <p:sldId id="308" r:id="rId13"/>
    <p:sldId id="309" r:id="rId14"/>
    <p:sldId id="310" r:id="rId15"/>
    <p:sldId id="305" r:id="rId16"/>
    <p:sldId id="306" r:id="rId17"/>
    <p:sldId id="282" r:id="rId18"/>
    <p:sldId id="275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/>
    <p:restoredTop sz="96327"/>
  </p:normalViewPr>
  <p:slideViewPr>
    <p:cSldViewPr snapToGrid="0">
      <p:cViewPr>
        <p:scale>
          <a:sx n="148" d="100"/>
          <a:sy n="148" d="100"/>
        </p:scale>
        <p:origin x="176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Accuracy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31750" cap="rnd">
                <a:solidFill>
                  <a:schemeClr val="accent6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5812-4DAB-B5AF-82DD358A1BA5}"/>
              </c:ext>
            </c:extLst>
          </c:dPt>
          <c:cat>
            <c:strRef>
              <c:f>Sheet1!$A$3:$A$7</c:f>
              <c:strCache>
                <c:ptCount val="5"/>
                <c:pt idx="0">
                  <c:v>Task 1- run 1</c:v>
                </c:pt>
                <c:pt idx="1">
                  <c:v>Task 1- run 2</c:v>
                </c:pt>
                <c:pt idx="2">
                  <c:v>Task 1- run 3</c:v>
                </c:pt>
                <c:pt idx="3">
                  <c:v>Task 2- run 1</c:v>
                </c:pt>
                <c:pt idx="4">
                  <c:v>Task 3- run 1</c:v>
                </c:pt>
              </c:strCache>
            </c:strRef>
          </c:cat>
          <c:val>
            <c:numRef>
              <c:f>Sheet1!$B$3:$B$7</c:f>
              <c:numCache>
                <c:formatCode>0.00%</c:formatCode>
                <c:ptCount val="5"/>
                <c:pt idx="0">
                  <c:v>0.610308285163776</c:v>
                </c:pt>
                <c:pt idx="1">
                  <c:v>0.78059273422562103</c:v>
                </c:pt>
                <c:pt idx="2">
                  <c:v>0.67383683875079603</c:v>
                </c:pt>
                <c:pt idx="3">
                  <c:v>0.57562620423892097</c:v>
                </c:pt>
                <c:pt idx="4">
                  <c:v>0.60019267822736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812-4DAB-B5AF-82DD358A1BA5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Precision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Sheet1!$A$3:$A$7</c:f>
              <c:strCache>
                <c:ptCount val="5"/>
                <c:pt idx="0">
                  <c:v>Task 1- run 1</c:v>
                </c:pt>
                <c:pt idx="1">
                  <c:v>Task 1- run 2</c:v>
                </c:pt>
                <c:pt idx="2">
                  <c:v>Task 1- run 3</c:v>
                </c:pt>
                <c:pt idx="3">
                  <c:v>Task 2- run 1</c:v>
                </c:pt>
                <c:pt idx="4">
                  <c:v>Task 3- run 1</c:v>
                </c:pt>
              </c:strCache>
            </c:strRef>
          </c:cat>
          <c:val>
            <c:numRef>
              <c:f>Sheet1!$C$3:$C$7</c:f>
              <c:numCache>
                <c:formatCode>0.00%</c:formatCode>
                <c:ptCount val="5"/>
                <c:pt idx="0">
                  <c:v>0.37247620293954897</c:v>
                </c:pt>
                <c:pt idx="1">
                  <c:v>0.64485081809432099</c:v>
                </c:pt>
                <c:pt idx="2">
                  <c:v>0.61900464752210005</c:v>
                </c:pt>
                <c:pt idx="3">
                  <c:v>0.33134552700650799</c:v>
                </c:pt>
                <c:pt idx="4">
                  <c:v>0.48471286965216698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812-4DAB-B5AF-82DD358A1BA5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Recall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Sheet1!$A$3:$A$7</c:f>
              <c:strCache>
                <c:ptCount val="5"/>
                <c:pt idx="0">
                  <c:v>Task 1- run 1</c:v>
                </c:pt>
                <c:pt idx="1">
                  <c:v>Task 1- run 2</c:v>
                </c:pt>
                <c:pt idx="2">
                  <c:v>Task 1- run 3</c:v>
                </c:pt>
                <c:pt idx="3">
                  <c:v>Task 2- run 1</c:v>
                </c:pt>
                <c:pt idx="4">
                  <c:v>Task 3- run 1</c:v>
                </c:pt>
              </c:strCache>
            </c:strRef>
          </c:cat>
          <c:val>
            <c:numRef>
              <c:f>Sheet1!$D$3:$D$7</c:f>
              <c:numCache>
                <c:formatCode>0.00%</c:formatCode>
                <c:ptCount val="5"/>
                <c:pt idx="0">
                  <c:v>0.610308285163776</c:v>
                </c:pt>
                <c:pt idx="1">
                  <c:v>0.54963084495488101</c:v>
                </c:pt>
                <c:pt idx="2">
                  <c:v>0.67383683875079603</c:v>
                </c:pt>
                <c:pt idx="3">
                  <c:v>0.57562620423892097</c:v>
                </c:pt>
                <c:pt idx="4">
                  <c:v>0.60019267822736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12-4DAB-B5AF-82DD358A1BA5}"/>
            </c:ext>
          </c:extLst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F1 score</c:v>
                </c:pt>
              </c:strCache>
            </c:strRef>
          </c:tx>
          <c:spPr>
            <a:ln w="31750" cap="rnd">
              <a:solidFill>
                <a:schemeClr val="accent6">
                  <a:lumMod val="60000"/>
                </a:schemeClr>
              </a:solidFill>
              <a:round/>
            </a:ln>
            <a:effectLst>
              <a:outerShdw blurRad="3810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Sheet1!$A$3:$A$7</c:f>
              <c:strCache>
                <c:ptCount val="5"/>
                <c:pt idx="0">
                  <c:v>Task 1- run 1</c:v>
                </c:pt>
                <c:pt idx="1">
                  <c:v>Task 1- run 2</c:v>
                </c:pt>
                <c:pt idx="2">
                  <c:v>Task 1- run 3</c:v>
                </c:pt>
                <c:pt idx="3">
                  <c:v>Task 2- run 1</c:v>
                </c:pt>
                <c:pt idx="4">
                  <c:v>Task 3- run 1</c:v>
                </c:pt>
              </c:strCache>
            </c:strRef>
          </c:cat>
          <c:val>
            <c:numRef>
              <c:f>Sheet1!$E$3:$E$7</c:f>
              <c:numCache>
                <c:formatCode>0.00%</c:formatCode>
                <c:ptCount val="5"/>
                <c:pt idx="0">
                  <c:v>0.462614775532458</c:v>
                </c:pt>
                <c:pt idx="1">
                  <c:v>0.59344552701505704</c:v>
                </c:pt>
                <c:pt idx="2">
                  <c:v>0.64185191759445503</c:v>
                </c:pt>
                <c:pt idx="3">
                  <c:v>0.42058900279150702</c:v>
                </c:pt>
                <c:pt idx="4">
                  <c:v>0.523232478767794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812-4DAB-B5AF-82DD358A1B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28385615"/>
        <c:axId val="1828391023"/>
      </c:radarChart>
      <c:catAx>
        <c:axId val="18283856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828391023"/>
        <c:crosses val="autoZero"/>
        <c:auto val="1"/>
        <c:lblAlgn val="ctr"/>
        <c:lblOffset val="100"/>
        <c:noMultiLvlLbl val="0"/>
      </c:catAx>
      <c:valAx>
        <c:axId val="182839102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8283856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8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C8FCE1-8DBD-4B70-85E2-F308C9EF762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A778B8-7FC5-40B3-BB02-30E317E0D74E}">
      <dgm:prSet/>
      <dgm:spPr/>
      <dgm:t>
        <a:bodyPr/>
        <a:lstStyle/>
        <a:p>
          <a:r>
            <a:rPr lang="en-NL" b="1"/>
            <a:t>Ensemble Model Design:</a:t>
          </a:r>
          <a:endParaRPr lang="en-US"/>
        </a:p>
      </dgm:t>
    </dgm:pt>
    <dgm:pt modelId="{0B604CC7-4564-4121-97A8-21842E9A59E5}" type="parTrans" cxnId="{EA9B4FD5-C214-4240-B278-C94424AABCB5}">
      <dgm:prSet/>
      <dgm:spPr/>
      <dgm:t>
        <a:bodyPr/>
        <a:lstStyle/>
        <a:p>
          <a:endParaRPr lang="en-US"/>
        </a:p>
      </dgm:t>
    </dgm:pt>
    <dgm:pt modelId="{F5797F9A-67BD-4BD9-A71E-B22FCB3CBE63}" type="sibTrans" cxnId="{EA9B4FD5-C214-4240-B278-C94424AABCB5}">
      <dgm:prSet/>
      <dgm:spPr/>
      <dgm:t>
        <a:bodyPr/>
        <a:lstStyle/>
        <a:p>
          <a:endParaRPr lang="en-US"/>
        </a:p>
      </dgm:t>
    </dgm:pt>
    <dgm:pt modelId="{08730FC9-F7E2-47FB-9B01-8A8185231DA4}">
      <dgm:prSet/>
      <dgm:spPr/>
      <dgm:t>
        <a:bodyPr/>
        <a:lstStyle/>
        <a:p>
          <a:r>
            <a:rPr lang="en-NL"/>
            <a:t>Developed a custom model combining various BERT versions with CNN.</a:t>
          </a:r>
          <a:endParaRPr lang="en-US"/>
        </a:p>
      </dgm:t>
    </dgm:pt>
    <dgm:pt modelId="{B46D7286-6AB5-4E5A-B28D-FB367891A6D4}" type="parTrans" cxnId="{A7D535E0-3CE7-49A8-A258-1B7FD3D7C66F}">
      <dgm:prSet/>
      <dgm:spPr/>
      <dgm:t>
        <a:bodyPr/>
        <a:lstStyle/>
        <a:p>
          <a:endParaRPr lang="en-US"/>
        </a:p>
      </dgm:t>
    </dgm:pt>
    <dgm:pt modelId="{12009CE3-DE9B-4CB8-9C9F-7845572A3270}" type="sibTrans" cxnId="{A7D535E0-3CE7-49A8-A258-1B7FD3D7C66F}">
      <dgm:prSet/>
      <dgm:spPr/>
      <dgm:t>
        <a:bodyPr/>
        <a:lstStyle/>
        <a:p>
          <a:endParaRPr lang="en-US"/>
        </a:p>
      </dgm:t>
    </dgm:pt>
    <dgm:pt modelId="{B09011BB-EBCF-49AA-BE2E-1500DCF3743C}">
      <dgm:prSet/>
      <dgm:spPr/>
      <dgm:t>
        <a:bodyPr/>
        <a:lstStyle/>
        <a:p>
          <a:r>
            <a:rPr lang="en-NL"/>
            <a:t>Captures relationships between pre-trained model outputs.</a:t>
          </a:r>
          <a:endParaRPr lang="en-US"/>
        </a:p>
      </dgm:t>
    </dgm:pt>
    <dgm:pt modelId="{9EE6F4F8-13AC-4C7F-B7AD-6F17E0ECDB53}" type="parTrans" cxnId="{6D76C691-D6C0-461A-8739-923DE974BE2D}">
      <dgm:prSet/>
      <dgm:spPr/>
      <dgm:t>
        <a:bodyPr/>
        <a:lstStyle/>
        <a:p>
          <a:endParaRPr lang="en-US"/>
        </a:p>
      </dgm:t>
    </dgm:pt>
    <dgm:pt modelId="{E0E01319-1AB8-4230-A9A2-614397278C65}" type="sibTrans" cxnId="{6D76C691-D6C0-461A-8739-923DE974BE2D}">
      <dgm:prSet/>
      <dgm:spPr/>
      <dgm:t>
        <a:bodyPr/>
        <a:lstStyle/>
        <a:p>
          <a:endParaRPr lang="en-US"/>
        </a:p>
      </dgm:t>
    </dgm:pt>
    <dgm:pt modelId="{399351CA-793D-4227-A422-0B9EA1E30223}">
      <dgm:prSet/>
      <dgm:spPr/>
      <dgm:t>
        <a:bodyPr/>
        <a:lstStyle/>
        <a:p>
          <a:r>
            <a:rPr lang="en-NL"/>
            <a:t>Enhances robustness, especially for multilingual challenges.</a:t>
          </a:r>
          <a:endParaRPr lang="en-US"/>
        </a:p>
      </dgm:t>
    </dgm:pt>
    <dgm:pt modelId="{B70937BC-846F-4E4A-8409-6A05ED7023F4}" type="parTrans" cxnId="{C670449B-89E1-439D-8799-B18B4133B1BD}">
      <dgm:prSet/>
      <dgm:spPr/>
      <dgm:t>
        <a:bodyPr/>
        <a:lstStyle/>
        <a:p>
          <a:endParaRPr lang="en-US"/>
        </a:p>
      </dgm:t>
    </dgm:pt>
    <dgm:pt modelId="{38F09851-8DB6-4DE8-BF2D-8E25F1809EB9}" type="sibTrans" cxnId="{C670449B-89E1-439D-8799-B18B4133B1BD}">
      <dgm:prSet/>
      <dgm:spPr/>
      <dgm:t>
        <a:bodyPr/>
        <a:lstStyle/>
        <a:p>
          <a:endParaRPr lang="en-US"/>
        </a:p>
      </dgm:t>
    </dgm:pt>
    <dgm:pt modelId="{E457AC20-4A78-443E-9324-F89753AF9464}">
      <dgm:prSet/>
      <dgm:spPr/>
      <dgm:t>
        <a:bodyPr/>
        <a:lstStyle/>
        <a:p>
          <a:r>
            <a:rPr lang="en-NL" b="1"/>
            <a:t>Explainability and Human Rationalizations:</a:t>
          </a:r>
          <a:endParaRPr lang="en-US"/>
        </a:p>
      </dgm:t>
    </dgm:pt>
    <dgm:pt modelId="{0DD51C31-376D-4D80-9925-E95EEA5B5BC2}" type="parTrans" cxnId="{E2CC5A99-1DD8-402F-BA2A-3626ACE0FF7B}">
      <dgm:prSet/>
      <dgm:spPr/>
      <dgm:t>
        <a:bodyPr/>
        <a:lstStyle/>
        <a:p>
          <a:endParaRPr lang="en-US"/>
        </a:p>
      </dgm:t>
    </dgm:pt>
    <dgm:pt modelId="{0EECCE27-4A0D-4BCB-ADC9-31EC9EFCF4A0}" type="sibTrans" cxnId="{E2CC5A99-1DD8-402F-BA2A-3626ACE0FF7B}">
      <dgm:prSet/>
      <dgm:spPr/>
      <dgm:t>
        <a:bodyPr/>
        <a:lstStyle/>
        <a:p>
          <a:endParaRPr lang="en-US"/>
        </a:p>
      </dgm:t>
    </dgm:pt>
    <dgm:pt modelId="{23616E07-A6E9-4291-BCAB-4614E5ACB95F}">
      <dgm:prSet/>
      <dgm:spPr/>
      <dgm:t>
        <a:bodyPr/>
        <a:lstStyle/>
        <a:p>
          <a:r>
            <a:rPr lang="en-NL"/>
            <a:t>Used SHAP for result transparency.</a:t>
          </a:r>
          <a:endParaRPr lang="en-US"/>
        </a:p>
      </dgm:t>
    </dgm:pt>
    <dgm:pt modelId="{CC86983F-0AFC-48C8-B2F2-208F86A66963}" type="parTrans" cxnId="{E28AC8BA-0466-4906-9862-2AC948F0A580}">
      <dgm:prSet/>
      <dgm:spPr/>
      <dgm:t>
        <a:bodyPr/>
        <a:lstStyle/>
        <a:p>
          <a:endParaRPr lang="en-US"/>
        </a:p>
      </dgm:t>
    </dgm:pt>
    <dgm:pt modelId="{25528672-E437-4266-85DC-03211DB7585C}" type="sibTrans" cxnId="{E28AC8BA-0466-4906-9862-2AC948F0A580}">
      <dgm:prSet/>
      <dgm:spPr/>
      <dgm:t>
        <a:bodyPr/>
        <a:lstStyle/>
        <a:p>
          <a:endParaRPr lang="en-US"/>
        </a:p>
      </dgm:t>
    </dgm:pt>
    <dgm:pt modelId="{6F693BE2-72D3-4A1E-AE9C-10E835CDBDC7}">
      <dgm:prSet/>
      <dgm:spPr/>
      <dgm:t>
        <a:bodyPr/>
        <a:lstStyle/>
        <a:p>
          <a:r>
            <a:rPr lang="en-NL"/>
            <a:t>Included human judgment to adjust token impact on outcomes.</a:t>
          </a:r>
          <a:endParaRPr lang="en-US"/>
        </a:p>
      </dgm:t>
    </dgm:pt>
    <dgm:pt modelId="{80DD8414-934F-4614-9879-167AA52438D2}" type="parTrans" cxnId="{BC205B88-7B6B-4BF7-B6BA-C2FC42FCE9F9}">
      <dgm:prSet/>
      <dgm:spPr/>
      <dgm:t>
        <a:bodyPr/>
        <a:lstStyle/>
        <a:p>
          <a:endParaRPr lang="en-US"/>
        </a:p>
      </dgm:t>
    </dgm:pt>
    <dgm:pt modelId="{F68FC233-E369-4C50-B309-51AC15A69F80}" type="sibTrans" cxnId="{BC205B88-7B6B-4BF7-B6BA-C2FC42FCE9F9}">
      <dgm:prSet/>
      <dgm:spPr/>
      <dgm:t>
        <a:bodyPr/>
        <a:lstStyle/>
        <a:p>
          <a:endParaRPr lang="en-US"/>
        </a:p>
      </dgm:t>
    </dgm:pt>
    <dgm:pt modelId="{A6FD982D-4663-481A-A874-ADBC91B49BFE}">
      <dgm:prSet/>
      <dgm:spPr/>
      <dgm:t>
        <a:bodyPr/>
        <a:lstStyle/>
        <a:p>
          <a:r>
            <a:rPr lang="en-NL"/>
            <a:t>Achieved model decisions aligned with human reasoning.</a:t>
          </a:r>
          <a:endParaRPr lang="en-US"/>
        </a:p>
      </dgm:t>
    </dgm:pt>
    <dgm:pt modelId="{5D6E475F-36CB-4339-A5BE-E01DAE8E40AF}" type="parTrans" cxnId="{6B45E38C-FFD9-4AB1-B903-7A07FF216174}">
      <dgm:prSet/>
      <dgm:spPr/>
      <dgm:t>
        <a:bodyPr/>
        <a:lstStyle/>
        <a:p>
          <a:endParaRPr lang="en-US"/>
        </a:p>
      </dgm:t>
    </dgm:pt>
    <dgm:pt modelId="{2BBB7B09-CA8C-4007-B515-1FBF4D35EDF3}" type="sibTrans" cxnId="{6B45E38C-FFD9-4AB1-B903-7A07FF216174}">
      <dgm:prSet/>
      <dgm:spPr/>
      <dgm:t>
        <a:bodyPr/>
        <a:lstStyle/>
        <a:p>
          <a:endParaRPr lang="en-US"/>
        </a:p>
      </dgm:t>
    </dgm:pt>
    <dgm:pt modelId="{6A067006-23CA-4C5C-9EE0-97B458603631}">
      <dgm:prSet/>
      <dgm:spPr/>
      <dgm:t>
        <a:bodyPr/>
        <a:lstStyle/>
        <a:p>
          <a:r>
            <a:rPr lang="en-NL" b="1"/>
            <a:t>Future Research Direction:</a:t>
          </a:r>
          <a:endParaRPr lang="en-US"/>
        </a:p>
      </dgm:t>
    </dgm:pt>
    <dgm:pt modelId="{6524A271-F014-4437-A8C3-23D52D3FBE5A}" type="parTrans" cxnId="{935EA239-F80E-4D57-B763-4D64D7D3FC78}">
      <dgm:prSet/>
      <dgm:spPr/>
      <dgm:t>
        <a:bodyPr/>
        <a:lstStyle/>
        <a:p>
          <a:endParaRPr lang="en-US"/>
        </a:p>
      </dgm:t>
    </dgm:pt>
    <dgm:pt modelId="{D50C58CA-D9A7-4996-A36B-AB3E437E92C6}" type="sibTrans" cxnId="{935EA239-F80E-4D57-B763-4D64D7D3FC78}">
      <dgm:prSet/>
      <dgm:spPr/>
      <dgm:t>
        <a:bodyPr/>
        <a:lstStyle/>
        <a:p>
          <a:endParaRPr lang="en-US"/>
        </a:p>
      </dgm:t>
    </dgm:pt>
    <dgm:pt modelId="{73E39B56-F557-4F11-952A-3F89A99EF50A}">
      <dgm:prSet/>
      <dgm:spPr/>
      <dgm:t>
        <a:bodyPr/>
        <a:lstStyle/>
        <a:p>
          <a:r>
            <a:rPr lang="en-NL"/>
            <a:t>Plan for in-depth analysis of model components.</a:t>
          </a:r>
          <a:endParaRPr lang="en-US"/>
        </a:p>
      </dgm:t>
    </dgm:pt>
    <dgm:pt modelId="{588A456D-351E-43BC-85DC-808340B4DA69}" type="parTrans" cxnId="{DE9F6BE9-E7D3-4644-8AA1-C3F8D2AD5134}">
      <dgm:prSet/>
      <dgm:spPr/>
      <dgm:t>
        <a:bodyPr/>
        <a:lstStyle/>
        <a:p>
          <a:endParaRPr lang="en-US"/>
        </a:p>
      </dgm:t>
    </dgm:pt>
    <dgm:pt modelId="{0E0C4D41-746B-4681-8690-DC7D4B54213E}" type="sibTrans" cxnId="{DE9F6BE9-E7D3-4644-8AA1-C3F8D2AD5134}">
      <dgm:prSet/>
      <dgm:spPr/>
      <dgm:t>
        <a:bodyPr/>
        <a:lstStyle/>
        <a:p>
          <a:endParaRPr lang="en-US"/>
        </a:p>
      </dgm:t>
    </dgm:pt>
    <dgm:pt modelId="{9DB76B2B-AEAD-4035-BA61-D25EB207BBA8}">
      <dgm:prSet/>
      <dgm:spPr/>
      <dgm:t>
        <a:bodyPr/>
        <a:lstStyle/>
        <a:p>
          <a:r>
            <a:rPr lang="en-NL"/>
            <a:t>Objective: Improve the explainability of large language models.</a:t>
          </a:r>
          <a:endParaRPr lang="en-US"/>
        </a:p>
      </dgm:t>
    </dgm:pt>
    <dgm:pt modelId="{3006DBF4-1BB1-401D-98DD-8587506B9986}" type="parTrans" cxnId="{72EBB450-5642-49CC-BA9E-9C0DE13B3E4A}">
      <dgm:prSet/>
      <dgm:spPr/>
      <dgm:t>
        <a:bodyPr/>
        <a:lstStyle/>
        <a:p>
          <a:endParaRPr lang="en-US"/>
        </a:p>
      </dgm:t>
    </dgm:pt>
    <dgm:pt modelId="{5A69F8FB-4C39-496B-B88C-CB7255051167}" type="sibTrans" cxnId="{72EBB450-5642-49CC-BA9E-9C0DE13B3E4A}">
      <dgm:prSet/>
      <dgm:spPr/>
      <dgm:t>
        <a:bodyPr/>
        <a:lstStyle/>
        <a:p>
          <a:endParaRPr lang="en-US"/>
        </a:p>
      </dgm:t>
    </dgm:pt>
    <dgm:pt modelId="{B7211689-C422-4CD1-A241-F64049D46CC0}">
      <dgm:prSet/>
      <dgm:spPr/>
      <dgm:t>
        <a:bodyPr/>
        <a:lstStyle/>
        <a:p>
          <a:r>
            <a:rPr lang="en-NL"/>
            <a:t>Aim for models that excel across datasets and align with human thought.</a:t>
          </a:r>
          <a:endParaRPr lang="en-US"/>
        </a:p>
      </dgm:t>
    </dgm:pt>
    <dgm:pt modelId="{E3FECC95-262A-4D47-B202-A055C92E783D}" type="parTrans" cxnId="{AABD1647-3894-4911-92A9-61AB2BB3A01F}">
      <dgm:prSet/>
      <dgm:spPr/>
      <dgm:t>
        <a:bodyPr/>
        <a:lstStyle/>
        <a:p>
          <a:endParaRPr lang="en-US"/>
        </a:p>
      </dgm:t>
    </dgm:pt>
    <dgm:pt modelId="{718306DC-272B-4884-895E-16AB54D087B1}" type="sibTrans" cxnId="{AABD1647-3894-4911-92A9-61AB2BB3A01F}">
      <dgm:prSet/>
      <dgm:spPr/>
      <dgm:t>
        <a:bodyPr/>
        <a:lstStyle/>
        <a:p>
          <a:endParaRPr lang="en-US"/>
        </a:p>
      </dgm:t>
    </dgm:pt>
    <dgm:pt modelId="{62300C95-658D-E948-A4DA-C3DE50DBA354}" type="pres">
      <dgm:prSet presAssocID="{9AC8FCE1-8DBD-4B70-85E2-F308C9EF7622}" presName="linear" presStyleCnt="0">
        <dgm:presLayoutVars>
          <dgm:animLvl val="lvl"/>
          <dgm:resizeHandles val="exact"/>
        </dgm:presLayoutVars>
      </dgm:prSet>
      <dgm:spPr/>
    </dgm:pt>
    <dgm:pt modelId="{66DBDFAD-A994-3048-B533-211D1C952411}" type="pres">
      <dgm:prSet presAssocID="{5DA778B8-7FC5-40B3-BB02-30E317E0D7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C2C5B1-90C9-AD4D-9894-800C30B25A88}" type="pres">
      <dgm:prSet presAssocID="{5DA778B8-7FC5-40B3-BB02-30E317E0D74E}" presName="childText" presStyleLbl="revTx" presStyleIdx="0" presStyleCnt="3">
        <dgm:presLayoutVars>
          <dgm:bulletEnabled val="1"/>
        </dgm:presLayoutVars>
      </dgm:prSet>
      <dgm:spPr/>
    </dgm:pt>
    <dgm:pt modelId="{0F72E3F0-E1BE-E040-B234-3691FBFA6AD7}" type="pres">
      <dgm:prSet presAssocID="{E457AC20-4A78-443E-9324-F89753AF946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1047F7-5B27-5640-9848-C04FD89B0DF4}" type="pres">
      <dgm:prSet presAssocID="{E457AC20-4A78-443E-9324-F89753AF9464}" presName="childText" presStyleLbl="revTx" presStyleIdx="1" presStyleCnt="3">
        <dgm:presLayoutVars>
          <dgm:bulletEnabled val="1"/>
        </dgm:presLayoutVars>
      </dgm:prSet>
      <dgm:spPr/>
    </dgm:pt>
    <dgm:pt modelId="{18C58517-9859-8E4E-B04D-31F257D1F664}" type="pres">
      <dgm:prSet presAssocID="{6A067006-23CA-4C5C-9EE0-97B4586036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0BAE68C-B778-B24E-9050-BF2581E97D4E}" type="pres">
      <dgm:prSet presAssocID="{6A067006-23CA-4C5C-9EE0-97B45860363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BE374B06-9646-104A-98E4-354231EEF551}" type="presOf" srcId="{9AC8FCE1-8DBD-4B70-85E2-F308C9EF7622}" destId="{62300C95-658D-E948-A4DA-C3DE50DBA354}" srcOrd="0" destOrd="0" presId="urn:microsoft.com/office/officeart/2005/8/layout/vList2"/>
    <dgm:cxn modelId="{A2123925-C1B9-5B41-92AA-5D7E5281475E}" type="presOf" srcId="{6A067006-23CA-4C5C-9EE0-97B458603631}" destId="{18C58517-9859-8E4E-B04D-31F257D1F664}" srcOrd="0" destOrd="0" presId="urn:microsoft.com/office/officeart/2005/8/layout/vList2"/>
    <dgm:cxn modelId="{3AC6B228-5F20-1449-9F42-546C490C1793}" type="presOf" srcId="{6F693BE2-72D3-4A1E-AE9C-10E835CDBDC7}" destId="{FA1047F7-5B27-5640-9848-C04FD89B0DF4}" srcOrd="0" destOrd="1" presId="urn:microsoft.com/office/officeart/2005/8/layout/vList2"/>
    <dgm:cxn modelId="{9C8E7A36-5B49-704D-A143-8BCE14FA279F}" type="presOf" srcId="{73E39B56-F557-4F11-952A-3F89A99EF50A}" destId="{20BAE68C-B778-B24E-9050-BF2581E97D4E}" srcOrd="0" destOrd="0" presId="urn:microsoft.com/office/officeart/2005/8/layout/vList2"/>
    <dgm:cxn modelId="{935EA239-F80E-4D57-B763-4D64D7D3FC78}" srcId="{9AC8FCE1-8DBD-4B70-85E2-F308C9EF7622}" destId="{6A067006-23CA-4C5C-9EE0-97B458603631}" srcOrd="2" destOrd="0" parTransId="{6524A271-F014-4437-A8C3-23D52D3FBE5A}" sibTransId="{D50C58CA-D9A7-4996-A36B-AB3E437E92C6}"/>
    <dgm:cxn modelId="{8A52F144-D81E-E948-BC2B-A0CE9BA6915A}" type="presOf" srcId="{E457AC20-4A78-443E-9324-F89753AF9464}" destId="{0F72E3F0-E1BE-E040-B234-3691FBFA6AD7}" srcOrd="0" destOrd="0" presId="urn:microsoft.com/office/officeart/2005/8/layout/vList2"/>
    <dgm:cxn modelId="{AABD1647-3894-4911-92A9-61AB2BB3A01F}" srcId="{6A067006-23CA-4C5C-9EE0-97B458603631}" destId="{B7211689-C422-4CD1-A241-F64049D46CC0}" srcOrd="2" destOrd="0" parTransId="{E3FECC95-262A-4D47-B202-A055C92E783D}" sibTransId="{718306DC-272B-4884-895E-16AB54D087B1}"/>
    <dgm:cxn modelId="{72EBB450-5642-49CC-BA9E-9C0DE13B3E4A}" srcId="{6A067006-23CA-4C5C-9EE0-97B458603631}" destId="{9DB76B2B-AEAD-4035-BA61-D25EB207BBA8}" srcOrd="1" destOrd="0" parTransId="{3006DBF4-1BB1-401D-98DD-8587506B9986}" sibTransId="{5A69F8FB-4C39-496B-B88C-CB7255051167}"/>
    <dgm:cxn modelId="{C5D2CC65-DA74-9646-B2C5-981B314E5DC4}" type="presOf" srcId="{08730FC9-F7E2-47FB-9B01-8A8185231DA4}" destId="{B2C2C5B1-90C9-AD4D-9894-800C30B25A88}" srcOrd="0" destOrd="0" presId="urn:microsoft.com/office/officeart/2005/8/layout/vList2"/>
    <dgm:cxn modelId="{D79A1779-E245-3243-B3AA-732BC9844735}" type="presOf" srcId="{9DB76B2B-AEAD-4035-BA61-D25EB207BBA8}" destId="{20BAE68C-B778-B24E-9050-BF2581E97D4E}" srcOrd="0" destOrd="1" presId="urn:microsoft.com/office/officeart/2005/8/layout/vList2"/>
    <dgm:cxn modelId="{BC205B88-7B6B-4BF7-B6BA-C2FC42FCE9F9}" srcId="{E457AC20-4A78-443E-9324-F89753AF9464}" destId="{6F693BE2-72D3-4A1E-AE9C-10E835CDBDC7}" srcOrd="1" destOrd="0" parTransId="{80DD8414-934F-4614-9879-167AA52438D2}" sibTransId="{F68FC233-E369-4C50-B309-51AC15A69F80}"/>
    <dgm:cxn modelId="{E123BA8C-2289-4C4A-9702-8BF76C353257}" type="presOf" srcId="{23616E07-A6E9-4291-BCAB-4614E5ACB95F}" destId="{FA1047F7-5B27-5640-9848-C04FD89B0DF4}" srcOrd="0" destOrd="0" presId="urn:microsoft.com/office/officeart/2005/8/layout/vList2"/>
    <dgm:cxn modelId="{6B45E38C-FFD9-4AB1-B903-7A07FF216174}" srcId="{E457AC20-4A78-443E-9324-F89753AF9464}" destId="{A6FD982D-4663-481A-A874-ADBC91B49BFE}" srcOrd="2" destOrd="0" parTransId="{5D6E475F-36CB-4339-A5BE-E01DAE8E40AF}" sibTransId="{2BBB7B09-CA8C-4007-B515-1FBF4D35EDF3}"/>
    <dgm:cxn modelId="{6D76C691-D6C0-461A-8739-923DE974BE2D}" srcId="{5DA778B8-7FC5-40B3-BB02-30E317E0D74E}" destId="{B09011BB-EBCF-49AA-BE2E-1500DCF3743C}" srcOrd="1" destOrd="0" parTransId="{9EE6F4F8-13AC-4C7F-B7AD-6F17E0ECDB53}" sibTransId="{E0E01319-1AB8-4230-A9A2-614397278C65}"/>
    <dgm:cxn modelId="{E2CC5A99-1DD8-402F-BA2A-3626ACE0FF7B}" srcId="{9AC8FCE1-8DBD-4B70-85E2-F308C9EF7622}" destId="{E457AC20-4A78-443E-9324-F89753AF9464}" srcOrd="1" destOrd="0" parTransId="{0DD51C31-376D-4D80-9925-E95EEA5B5BC2}" sibTransId="{0EECCE27-4A0D-4BCB-ADC9-31EC9EFCF4A0}"/>
    <dgm:cxn modelId="{C670449B-89E1-439D-8799-B18B4133B1BD}" srcId="{5DA778B8-7FC5-40B3-BB02-30E317E0D74E}" destId="{399351CA-793D-4227-A422-0B9EA1E30223}" srcOrd="2" destOrd="0" parTransId="{B70937BC-846F-4E4A-8409-6A05ED7023F4}" sibTransId="{38F09851-8DB6-4DE8-BF2D-8E25F1809EB9}"/>
    <dgm:cxn modelId="{E28AC8BA-0466-4906-9862-2AC948F0A580}" srcId="{E457AC20-4A78-443E-9324-F89753AF9464}" destId="{23616E07-A6E9-4291-BCAB-4614E5ACB95F}" srcOrd="0" destOrd="0" parTransId="{CC86983F-0AFC-48C8-B2F2-208F86A66963}" sibTransId="{25528672-E437-4266-85DC-03211DB7585C}"/>
    <dgm:cxn modelId="{06BD6CC9-7F45-D948-8628-ED290D594156}" type="presOf" srcId="{B7211689-C422-4CD1-A241-F64049D46CC0}" destId="{20BAE68C-B778-B24E-9050-BF2581E97D4E}" srcOrd="0" destOrd="2" presId="urn:microsoft.com/office/officeart/2005/8/layout/vList2"/>
    <dgm:cxn modelId="{CF1BABCB-99F5-FE44-9F43-B39DE8D6C025}" type="presOf" srcId="{399351CA-793D-4227-A422-0B9EA1E30223}" destId="{B2C2C5B1-90C9-AD4D-9894-800C30B25A88}" srcOrd="0" destOrd="2" presId="urn:microsoft.com/office/officeart/2005/8/layout/vList2"/>
    <dgm:cxn modelId="{36524DD1-8A05-D341-BDAD-20440B233DF6}" type="presOf" srcId="{5DA778B8-7FC5-40B3-BB02-30E317E0D74E}" destId="{66DBDFAD-A994-3048-B533-211D1C952411}" srcOrd="0" destOrd="0" presId="urn:microsoft.com/office/officeart/2005/8/layout/vList2"/>
    <dgm:cxn modelId="{EA9B4FD5-C214-4240-B278-C94424AABCB5}" srcId="{9AC8FCE1-8DBD-4B70-85E2-F308C9EF7622}" destId="{5DA778B8-7FC5-40B3-BB02-30E317E0D74E}" srcOrd="0" destOrd="0" parTransId="{0B604CC7-4564-4121-97A8-21842E9A59E5}" sibTransId="{F5797F9A-67BD-4BD9-A71E-B22FCB3CBE63}"/>
    <dgm:cxn modelId="{2D5294DE-C29B-9D44-A92A-12E51A608CA9}" type="presOf" srcId="{A6FD982D-4663-481A-A874-ADBC91B49BFE}" destId="{FA1047F7-5B27-5640-9848-C04FD89B0DF4}" srcOrd="0" destOrd="2" presId="urn:microsoft.com/office/officeart/2005/8/layout/vList2"/>
    <dgm:cxn modelId="{A7D535E0-3CE7-49A8-A258-1B7FD3D7C66F}" srcId="{5DA778B8-7FC5-40B3-BB02-30E317E0D74E}" destId="{08730FC9-F7E2-47FB-9B01-8A8185231DA4}" srcOrd="0" destOrd="0" parTransId="{B46D7286-6AB5-4E5A-B28D-FB367891A6D4}" sibTransId="{12009CE3-DE9B-4CB8-9C9F-7845572A3270}"/>
    <dgm:cxn modelId="{DE9F6BE9-E7D3-4644-8AA1-C3F8D2AD5134}" srcId="{6A067006-23CA-4C5C-9EE0-97B458603631}" destId="{73E39B56-F557-4F11-952A-3F89A99EF50A}" srcOrd="0" destOrd="0" parTransId="{588A456D-351E-43BC-85DC-808340B4DA69}" sibTransId="{0E0C4D41-746B-4681-8690-DC7D4B54213E}"/>
    <dgm:cxn modelId="{E7D2ABF0-E8CD-2648-AA74-942E3787AEAC}" type="presOf" srcId="{B09011BB-EBCF-49AA-BE2E-1500DCF3743C}" destId="{B2C2C5B1-90C9-AD4D-9894-800C30B25A88}" srcOrd="0" destOrd="1" presId="urn:microsoft.com/office/officeart/2005/8/layout/vList2"/>
    <dgm:cxn modelId="{2B97711F-93F9-3341-9E58-EBD0C626FB1E}" type="presParOf" srcId="{62300C95-658D-E948-A4DA-C3DE50DBA354}" destId="{66DBDFAD-A994-3048-B533-211D1C952411}" srcOrd="0" destOrd="0" presId="urn:microsoft.com/office/officeart/2005/8/layout/vList2"/>
    <dgm:cxn modelId="{F6F6D6D3-AAB7-F149-8B42-8ACABC940AF8}" type="presParOf" srcId="{62300C95-658D-E948-A4DA-C3DE50DBA354}" destId="{B2C2C5B1-90C9-AD4D-9894-800C30B25A88}" srcOrd="1" destOrd="0" presId="urn:microsoft.com/office/officeart/2005/8/layout/vList2"/>
    <dgm:cxn modelId="{5BEF1FBA-D867-8E44-91AB-3A6F58AE56A1}" type="presParOf" srcId="{62300C95-658D-E948-A4DA-C3DE50DBA354}" destId="{0F72E3F0-E1BE-E040-B234-3691FBFA6AD7}" srcOrd="2" destOrd="0" presId="urn:microsoft.com/office/officeart/2005/8/layout/vList2"/>
    <dgm:cxn modelId="{95729FAA-114C-D24E-865F-53956266C6AF}" type="presParOf" srcId="{62300C95-658D-E948-A4DA-C3DE50DBA354}" destId="{FA1047F7-5B27-5640-9848-C04FD89B0DF4}" srcOrd="3" destOrd="0" presId="urn:microsoft.com/office/officeart/2005/8/layout/vList2"/>
    <dgm:cxn modelId="{E424AD33-9126-DA4B-9AF7-603370A717E4}" type="presParOf" srcId="{62300C95-658D-E948-A4DA-C3DE50DBA354}" destId="{18C58517-9859-8E4E-B04D-31F257D1F664}" srcOrd="4" destOrd="0" presId="urn:microsoft.com/office/officeart/2005/8/layout/vList2"/>
    <dgm:cxn modelId="{B7D302A2-5CBF-7A4B-961D-301C724D40C7}" type="presParOf" srcId="{62300C95-658D-E948-A4DA-C3DE50DBA354}" destId="{20BAE68C-B778-B24E-9050-BF2581E97D4E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BDFAD-A994-3048-B533-211D1C952411}">
      <dsp:nvSpPr>
        <dsp:cNvPr id="0" name=""/>
        <dsp:cNvSpPr/>
      </dsp:nvSpPr>
      <dsp:spPr>
        <a:xfrm>
          <a:off x="0" y="161329"/>
          <a:ext cx="5493834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700" b="1" kern="1200"/>
            <a:t>Ensemble Model Design:</a:t>
          </a:r>
          <a:endParaRPr lang="en-US" sz="1700" kern="1200"/>
        </a:p>
      </dsp:txBody>
      <dsp:txXfrm>
        <a:off x="19419" y="180748"/>
        <a:ext cx="5454996" cy="358962"/>
      </dsp:txXfrm>
    </dsp:sp>
    <dsp:sp modelId="{B2C2C5B1-90C9-AD4D-9894-800C30B25A88}">
      <dsp:nvSpPr>
        <dsp:cNvPr id="0" name=""/>
        <dsp:cNvSpPr/>
      </dsp:nvSpPr>
      <dsp:spPr>
        <a:xfrm>
          <a:off x="0" y="559129"/>
          <a:ext cx="5493834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Developed a custom model combining various BERT versions with CNN.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Captures relationships between pre-trained model outputs.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Enhances robustness, especially for multilingual challenges.</a:t>
          </a:r>
          <a:endParaRPr lang="en-US" sz="1300" kern="1200"/>
        </a:p>
      </dsp:txBody>
      <dsp:txXfrm>
        <a:off x="0" y="559129"/>
        <a:ext cx="5493834" cy="633420"/>
      </dsp:txXfrm>
    </dsp:sp>
    <dsp:sp modelId="{0F72E3F0-E1BE-E040-B234-3691FBFA6AD7}">
      <dsp:nvSpPr>
        <dsp:cNvPr id="0" name=""/>
        <dsp:cNvSpPr/>
      </dsp:nvSpPr>
      <dsp:spPr>
        <a:xfrm>
          <a:off x="0" y="1192549"/>
          <a:ext cx="5493834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700" b="1" kern="1200"/>
            <a:t>Explainability and Human Rationalizations:</a:t>
          </a:r>
          <a:endParaRPr lang="en-US" sz="1700" kern="1200"/>
        </a:p>
      </dsp:txBody>
      <dsp:txXfrm>
        <a:off x="19419" y="1211968"/>
        <a:ext cx="5454996" cy="358962"/>
      </dsp:txXfrm>
    </dsp:sp>
    <dsp:sp modelId="{FA1047F7-5B27-5640-9848-C04FD89B0DF4}">
      <dsp:nvSpPr>
        <dsp:cNvPr id="0" name=""/>
        <dsp:cNvSpPr/>
      </dsp:nvSpPr>
      <dsp:spPr>
        <a:xfrm>
          <a:off x="0" y="1590350"/>
          <a:ext cx="5493834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Used SHAP for result transparency.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Included human judgment to adjust token impact on outcomes.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Achieved model decisions aligned with human reasoning.</a:t>
          </a:r>
          <a:endParaRPr lang="en-US" sz="1300" kern="1200"/>
        </a:p>
      </dsp:txBody>
      <dsp:txXfrm>
        <a:off x="0" y="1590350"/>
        <a:ext cx="5493834" cy="633420"/>
      </dsp:txXfrm>
    </dsp:sp>
    <dsp:sp modelId="{18C58517-9859-8E4E-B04D-31F257D1F664}">
      <dsp:nvSpPr>
        <dsp:cNvPr id="0" name=""/>
        <dsp:cNvSpPr/>
      </dsp:nvSpPr>
      <dsp:spPr>
        <a:xfrm>
          <a:off x="0" y="2223770"/>
          <a:ext cx="5493834" cy="397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700" b="1" kern="1200"/>
            <a:t>Future Research Direction:</a:t>
          </a:r>
          <a:endParaRPr lang="en-US" sz="1700" kern="1200"/>
        </a:p>
      </dsp:txBody>
      <dsp:txXfrm>
        <a:off x="19419" y="2243189"/>
        <a:ext cx="5454996" cy="358962"/>
      </dsp:txXfrm>
    </dsp:sp>
    <dsp:sp modelId="{20BAE68C-B778-B24E-9050-BF2581E97D4E}">
      <dsp:nvSpPr>
        <dsp:cNvPr id="0" name=""/>
        <dsp:cNvSpPr/>
      </dsp:nvSpPr>
      <dsp:spPr>
        <a:xfrm>
          <a:off x="0" y="2621570"/>
          <a:ext cx="5493834" cy="633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429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Plan for in-depth analysis of model components.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Objective: Improve the explainability of large language models.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NL" sz="1300" kern="1200"/>
            <a:t>Aim for models that excel across datasets and align with human thought.</a:t>
          </a:r>
          <a:endParaRPr lang="en-US" sz="1300" kern="1200"/>
        </a:p>
      </dsp:txBody>
      <dsp:txXfrm>
        <a:off x="0" y="2621570"/>
        <a:ext cx="5493834" cy="6334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8E77D-ECDA-BF48-9114-901A90809E66}" type="datetimeFigureOut">
              <a:rPr lang="en-NL" smtClean="0"/>
              <a:t>09/11/2023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65A9F-8B37-5748-A147-1E774397101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1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65A9F-8B37-5748-A147-1E7743971011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2740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B1137-DB3E-40E8-8EB8-1F849A95F5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7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B1137-DB3E-40E8-8EB8-1F849A95F5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93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B1137-DB3E-40E8-8EB8-1F849A95F5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55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B1137-DB3E-40E8-8EB8-1F849A95F5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3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B1137-DB3E-40E8-8EB8-1F849A95F5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48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FB1137-DB3E-40E8-8EB8-1F849A95F5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93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4A34-5CF3-0D46-B8FC-B2B22AD92BA3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93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DF66A-9C10-254E-AEBA-0A2A39C23A60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E3340-0837-364C-9C0D-F6AD0471EBE0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996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2870F-A65E-8343-9DF7-633382C288E1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23BDB-3EFB-3949-8CC8-3B1A156238FE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41538-86B2-CB46-805E-656A8E2220BE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590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17DB5-ADCB-864C-8407-69AD02D3A9F6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6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8A12-845B-DB46-B326-1EB5C1CD1207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46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9805B-C2C7-FF46-AF15-3E4BB595A651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13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6112FFC2-2888-4448-A43E-291D69495565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06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75783CD-4020-2D49-975D-9AF10708ACE2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50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B452078-BB38-5946-886B-F6FA26E56A11}" type="datetime1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4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6" r:id="rId6"/>
    <p:sldLayoutId id="2147483751" r:id="rId7"/>
    <p:sldLayoutId id="2147483752" r:id="rId8"/>
    <p:sldLayoutId id="2147483753" r:id="rId9"/>
    <p:sldLayoutId id="2147483755" r:id="rId10"/>
    <p:sldLayoutId id="214748375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h.mohammadi@uu.nl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hadimohammadi.inf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nlp.uned.es/exist2023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Worksheet.xlsx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alab.lisn.upsaclay.fr/competitions/712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3F44D-63B6-D551-A8E4-41B6BB28E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GB" sz="3800" b="0" i="1" u="none" strike="noStrike" dirty="0">
                <a:effectLst/>
                <a:latin typeface="Calibri" panose="020F0502020204030204" pitchFamily="34" charset="0"/>
              </a:rPr>
              <a:t>A Journey on Explainable Natural Language Processing (XNLP) in Social Science Applications</a:t>
            </a:r>
            <a:endParaRPr lang="en-NL" sz="3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C4C6A-89E7-3EDC-300A-E996CC55B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L" sz="1900" dirty="0"/>
              <a:t>Hadi Mohammadi</a:t>
            </a:r>
          </a:p>
          <a:p>
            <a:pPr>
              <a:lnSpc>
                <a:spcPct val="90000"/>
              </a:lnSpc>
            </a:pPr>
            <a:r>
              <a:rPr lang="en-GB" sz="1900" b="0" i="0" u="none" strike="noStrike" dirty="0">
                <a:effectLst/>
                <a:latin typeface="Calibri" panose="020F0502020204030204" pitchFamily="34" charset="0"/>
              </a:rPr>
              <a:t>AI-lab</a:t>
            </a:r>
            <a:r>
              <a:rPr lang="en-GB" sz="1900" dirty="0">
                <a:latin typeface="Calibri" panose="020F0502020204030204" pitchFamily="34" charset="0"/>
              </a:rPr>
              <a:t> </a:t>
            </a:r>
            <a:r>
              <a:rPr lang="en-GB" sz="1900" b="0" i="0" u="none" strike="noStrike" dirty="0">
                <a:effectLst/>
                <a:latin typeface="Calibri" panose="020F0502020204030204" pitchFamily="34" charset="0"/>
              </a:rPr>
              <a:t>meeting</a:t>
            </a:r>
          </a:p>
          <a:p>
            <a:pPr>
              <a:lnSpc>
                <a:spcPct val="90000"/>
              </a:lnSpc>
            </a:pPr>
            <a:r>
              <a:rPr lang="en-GB" sz="1900" dirty="0">
                <a:latin typeface="Calibri" panose="020F0502020204030204" pitchFamily="34" charset="0"/>
              </a:rPr>
              <a:t>November 2023</a:t>
            </a:r>
            <a:endParaRPr lang="en-NL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DAD05-6299-2FA8-C8CF-289FD24C6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9" r="-2" b="-2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7A8EA-6B32-5155-D25F-4387090D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A21F7C-5226-76A7-C88A-6F678EEFF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499" y="4772985"/>
            <a:ext cx="2222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6FF0-DFC1-51A3-43EF-ABC3229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509587"/>
            <a:ext cx="7649239" cy="742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Results</a:t>
            </a:r>
          </a:p>
        </p:txBody>
      </p:sp>
      <p:pic>
        <p:nvPicPr>
          <p:cNvPr id="7" name="Picture 6" descr="A white paper with red and blue lines&#10;&#10;Description automatically generated">
            <a:extLst>
              <a:ext uri="{FF2B5EF4-FFF2-40B4-BE49-F238E27FC236}">
                <a16:creationId xmlns:a16="http://schemas.microsoft.com/office/drawing/2014/main" id="{D121033C-2485-AE17-8006-B749358C0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9" y="2739374"/>
            <a:ext cx="10768181" cy="1776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A3487-92BB-42EA-F3A3-BDA9F015FD01}"/>
              </a:ext>
            </a:extLst>
          </p:cNvPr>
          <p:cNvSpPr txBox="1"/>
          <p:nvPr/>
        </p:nvSpPr>
        <p:spPr>
          <a:xfrm>
            <a:off x="806245" y="5295210"/>
            <a:ext cx="10547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The Impact of Adding Human Rationalization to Explanations to Find Out the Most Effective Factors (Left) and Two Examples (Right)</a:t>
            </a:r>
            <a:endParaRPr lang="en-NL" sz="14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5B8A6A9-D059-C7F1-3FB2-2F236E40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8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6FF0-DFC1-51A3-43EF-ABC32298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66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NL"/>
              <a:t>Research Contributions and Results:</a:t>
            </a:r>
            <a:br>
              <a:rPr lang="en-NL"/>
            </a:br>
            <a:endParaRPr lang="en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A37515-B13F-9481-7E96-64F63799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72" y="2005341"/>
            <a:ext cx="5608873" cy="2847318"/>
          </a:xfrm>
          <a:prstGeom prst="rect">
            <a:avLst/>
          </a:prstGeom>
        </p:spPr>
      </p:pic>
      <p:graphicFrame>
        <p:nvGraphicFramePr>
          <p:cNvPr id="14" name="TextBox 4">
            <a:extLst>
              <a:ext uri="{FF2B5EF4-FFF2-40B4-BE49-F238E27FC236}">
                <a16:creationId xmlns:a16="http://schemas.microsoft.com/office/drawing/2014/main" id="{21A38B4E-E318-5DAD-ECE8-B75AE5F10534}"/>
              </a:ext>
            </a:extLst>
          </p:cNvPr>
          <p:cNvGraphicFramePr/>
          <p:nvPr/>
        </p:nvGraphicFramePr>
        <p:xfrm>
          <a:off x="602167" y="1874054"/>
          <a:ext cx="5493834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7B41B85-2104-0E64-D9E9-70454C9C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62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8D20-0948-C433-208D-A15D6F86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the role of Generative AI (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 version of GPT</a:t>
            </a:r>
            <a:r>
              <a:rPr lang="en-US" sz="6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CB67A4-9B31-3631-7D95-8590897D1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3"/>
          <a:stretch/>
        </p:blipFill>
        <p:spPr bwMode="auto">
          <a:xfrm>
            <a:off x="7556686" y="1"/>
            <a:ext cx="463531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B62341-2CA2-E2FB-BCCF-1A2DB92BF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F3ADEF8-9CD8-5826-50C5-FB8FD5B11171}"/>
              </a:ext>
            </a:extLst>
          </p:cNvPr>
          <p:cNvSpPr txBox="1">
            <a:spLocks/>
          </p:cNvSpPr>
          <p:nvPr/>
        </p:nvSpPr>
        <p:spPr>
          <a:xfrm>
            <a:off x="11534931" y="6417310"/>
            <a:ext cx="657069" cy="440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1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D055-9018-8AFF-891B-E623E5B4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Text: </a:t>
            </a: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key to the cabinet ….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EF6E64-2BA6-FDD9-6BC1-199964C2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9" y="346710"/>
            <a:ext cx="6045200" cy="547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BC2D247-E7D6-1B4D-0631-104F5CB2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53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4D055-9018-8AFF-891B-E623E5B42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Text: </a:t>
            </a: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The key</a:t>
            </a:r>
            <a:r>
              <a:rPr lang="en-US" sz="5400" b="0" dirty="0">
                <a:solidFill>
                  <a:srgbClr val="FF0000"/>
                </a:solidFill>
                <a:effectLst/>
              </a:rPr>
              <a:t>s</a:t>
            </a:r>
            <a:r>
              <a:rPr lang="en-US" sz="5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</a:rPr>
              <a:t> to the cabinet ….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41708E-8491-9B7F-2F9C-37B9F3219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9181" y="640081"/>
            <a:ext cx="5581852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NL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AB36523-E069-1301-9254-C16E98CD4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284822-3EB7-F177-87DA-11E6172A726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text</a:t>
            </a:r>
            <a:r>
              <a:rPr lang="en-US" sz="2400" dirty="0"/>
              <a:t>= "She should stay in the kitchen is…."</a:t>
            </a:r>
          </a:p>
        </p:txBody>
      </p:sp>
      <p:pic>
        <p:nvPicPr>
          <p:cNvPr id="6" name="Picture 5" descr="A diagram of a number&#10;&#10;Description automatically generated">
            <a:extLst>
              <a:ext uri="{FF2B5EF4-FFF2-40B4-BE49-F238E27FC236}">
                <a16:creationId xmlns:a16="http://schemas.microsoft.com/office/drawing/2014/main" id="{0691F202-1C30-AB04-4941-44B650EB4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22" y="304101"/>
            <a:ext cx="7810292" cy="615194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3191523-6E81-1FBF-55E4-875CE4B4A1AC}"/>
              </a:ext>
            </a:extLst>
          </p:cNvPr>
          <p:cNvSpPr txBox="1">
            <a:spLocks/>
          </p:cNvSpPr>
          <p:nvPr/>
        </p:nvSpPr>
        <p:spPr>
          <a:xfrm>
            <a:off x="459213" y="18288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How generative AI think (</a:t>
            </a:r>
            <a:r>
              <a:rPr lang="en-US" sz="5400" i="1" dirty="0"/>
              <a:t>GPT</a:t>
            </a:r>
            <a:r>
              <a:rPr lang="en-US" sz="5400" dirty="0"/>
              <a:t>)</a:t>
            </a: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CED3E2E3-873F-8E7D-612E-4A538E6A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202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57D0E-B2D2-4BB8-0438-FE35CD50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71" y="0"/>
            <a:ext cx="4019529" cy="171907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generative AI think (</a:t>
            </a:r>
            <a:r>
              <a:rPr lang="en-US" sz="40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GPT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284822-3EB7-F177-87DA-11E6172A726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</a:rPr>
              <a:t>text</a:t>
            </a:r>
            <a:r>
              <a:rPr lang="en-US" sz="2400" dirty="0"/>
              <a:t>= " It is inappropriate to assume someone's capabilities based on their gender, which is…”</a:t>
            </a:r>
          </a:p>
        </p:txBody>
      </p:sp>
      <p:pic>
        <p:nvPicPr>
          <p:cNvPr id="5" name="Picture 4" descr="A graph with numbers and a bar chart&#10;&#10;Description automatically generated with medium confidence">
            <a:extLst>
              <a:ext uri="{FF2B5EF4-FFF2-40B4-BE49-F238E27FC236}">
                <a16:creationId xmlns:a16="http://schemas.microsoft.com/office/drawing/2014/main" id="{8D418C48-42B9-5FD0-F64C-429435E9F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01" y="136525"/>
            <a:ext cx="7896473" cy="6219825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FF6A349-4777-09DB-6109-7D5899F2B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75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C7C335-4ABE-9CB9-7200-B079EF8AD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0" r="41890" b="1"/>
          <a:stretch/>
        </p:blipFill>
        <p:spPr>
          <a:xfrm>
            <a:off x="-9527" y="3725"/>
            <a:ext cx="5846165" cy="6850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450675-117D-8128-697B-D1DF6FCB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376235"/>
            <a:ext cx="4977976" cy="1454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Acknowledgments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ED14B-45ED-05E3-6BAC-7929793354AB}"/>
              </a:ext>
            </a:extLst>
          </p:cNvPr>
          <p:cNvSpPr txBox="1"/>
          <p:nvPr/>
        </p:nvSpPr>
        <p:spPr>
          <a:xfrm>
            <a:off x="6090574" y="2049996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76250" marR="240030" indent="-228600">
              <a:lnSpc>
                <a:spcPct val="90000"/>
              </a:lnSpc>
              <a:spcBef>
                <a:spcPts val="1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/>
              </a:rPr>
              <a:t>This research was conducted at the Department of Methodology and Statistics, Utrecht University,</a:t>
            </a:r>
            <a:r>
              <a:rPr lang="en-US" spc="-10" dirty="0">
                <a:solidFill>
                  <a:schemeClr val="tx2"/>
                </a:solidFill>
                <a:effectLst/>
              </a:rPr>
              <a:t> </a:t>
            </a:r>
            <a:r>
              <a:rPr lang="en-US" dirty="0" err="1">
                <a:solidFill>
                  <a:schemeClr val="tx2"/>
                </a:solidFill>
                <a:effectLst/>
              </a:rPr>
              <a:t>Padualaan</a:t>
            </a:r>
            <a:r>
              <a:rPr lang="en-US" dirty="0">
                <a:solidFill>
                  <a:schemeClr val="tx2"/>
                </a:solidFill>
                <a:effectLst/>
              </a:rPr>
              <a:t> 14, 3584 CH, Utrecht, The Netherlands.</a:t>
            </a:r>
            <a:r>
              <a:rPr lang="en-US" spc="-1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We would like to express our</a:t>
            </a:r>
            <a:r>
              <a:rPr lang="en-US" spc="-1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gratitude</a:t>
            </a:r>
            <a:r>
              <a:rPr lang="en-US" spc="-45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to</a:t>
            </a:r>
            <a:r>
              <a:rPr lang="en-US" spc="-15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the</a:t>
            </a:r>
            <a:r>
              <a:rPr lang="en-US" spc="-15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faculty</a:t>
            </a:r>
            <a:r>
              <a:rPr lang="en-US" spc="-35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and</a:t>
            </a:r>
            <a:r>
              <a:rPr lang="en-US" spc="-15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staff</a:t>
            </a:r>
            <a:r>
              <a:rPr lang="en-US" spc="-3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for</a:t>
            </a:r>
            <a:r>
              <a:rPr lang="en-US" spc="-3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their</a:t>
            </a:r>
            <a:r>
              <a:rPr lang="en-US" spc="-3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continuous</a:t>
            </a:r>
            <a:r>
              <a:rPr lang="en-US" spc="-4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support</a:t>
            </a:r>
            <a:r>
              <a:rPr lang="en-US" spc="-30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and guidance</a:t>
            </a:r>
            <a:r>
              <a:rPr lang="en-US" spc="-45" dirty="0">
                <a:solidFill>
                  <a:schemeClr val="tx2"/>
                </a:solidFill>
                <a:effectLst/>
              </a:rPr>
              <a:t> </a:t>
            </a:r>
            <a:r>
              <a:rPr lang="en-US" dirty="0">
                <a:solidFill>
                  <a:schemeClr val="tx2"/>
                </a:solidFill>
                <a:effectLst/>
              </a:rPr>
              <a:t>throughout the course of this study. Their expertise and dedication to fostering a conducive research environment have been invaluable to our work.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24A5506-DAF8-65C2-F09E-512325CD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12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962137-45DC-CE72-875C-4E10F1C7F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23000" b="14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CD2C1F-C0A7-F649-C34C-39CDF1F17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362" y="1826712"/>
            <a:ext cx="8901113" cy="3204576"/>
          </a:xfrm>
        </p:spPr>
        <p:txBody>
          <a:bodyPr>
            <a:normAutofit/>
          </a:bodyPr>
          <a:lstStyle/>
          <a:p>
            <a:pPr algn="ctr"/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Any Question?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35B84-26DB-592F-D868-97614F9F7511}"/>
              </a:ext>
            </a:extLst>
          </p:cNvPr>
          <p:cNvSpPr txBox="1"/>
          <p:nvPr/>
        </p:nvSpPr>
        <p:spPr>
          <a:xfrm>
            <a:off x="904507" y="3849036"/>
            <a:ext cx="7620000" cy="72327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3"/>
              </a:rPr>
              <a:t>h.mohammadi@uu.nl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>
                <a:hlinkClick r:id="rId4"/>
              </a:rPr>
              <a:t>https://hadimohammadi.info/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02CD7-4A1B-FA39-E146-02182E8D5E75}"/>
              </a:ext>
            </a:extLst>
          </p:cNvPr>
          <p:cNvSpPr txBox="1"/>
          <p:nvPr/>
        </p:nvSpPr>
        <p:spPr>
          <a:xfrm>
            <a:off x="1065997" y="907802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Thank you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6CBDDA6-2DC9-E367-30D5-C97EF1E8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6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2CC829-AFFA-A093-25F5-D82D4815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49" y="643468"/>
            <a:ext cx="8139544" cy="5571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FF1BE-E164-8E56-72F0-4088CCB0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687D31-3AF9-0CF2-CEEE-2AA510F0E48B}"/>
              </a:ext>
            </a:extLst>
          </p:cNvPr>
          <p:cNvSpPr txBox="1">
            <a:spLocks/>
          </p:cNvSpPr>
          <p:nvPr/>
        </p:nvSpPr>
        <p:spPr>
          <a:xfrm>
            <a:off x="181131" y="121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AI vs XAI</a:t>
            </a:r>
          </a:p>
        </p:txBody>
      </p:sp>
    </p:spTree>
    <p:extLst>
      <p:ext uri="{BB962C8B-B14F-4D97-AF65-F5344CB8AC3E}">
        <p14:creationId xmlns:p14="http://schemas.microsoft.com/office/powerpoint/2010/main" val="345409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5788-ECD7-E4AB-1CA4-385DE30B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17" y="179978"/>
            <a:ext cx="10173010" cy="15544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Towards Robust Online Sexism Detection: A Multi-Model Approach with BERT, XLM-RoBERTa, and DistilBERT for EXIST 2023 Tasks</a:t>
            </a:r>
            <a:r>
              <a:rPr lang="en-US" sz="3600" kern="1200" baseline="300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BEC7-D88C-A3A0-D094-159B380802C0}"/>
              </a:ext>
            </a:extLst>
          </p:cNvPr>
          <p:cNvSpPr txBox="1"/>
          <p:nvPr/>
        </p:nvSpPr>
        <p:spPr>
          <a:xfrm>
            <a:off x="904602" y="3938520"/>
            <a:ext cx="10378440" cy="4690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1243584">
              <a:spcAft>
                <a:spcPts val="600"/>
              </a:spcAft>
            </a:pPr>
            <a:r>
              <a:rPr lang="en-US" sz="244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Hadi</a:t>
            </a:r>
            <a:r>
              <a:rPr lang="en-US" sz="24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Mohammadi, </a:t>
            </a:r>
            <a:r>
              <a:rPr lang="en-US" sz="244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Anastasia</a:t>
            </a:r>
            <a:r>
              <a:rPr lang="en-US" sz="24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Giachanou, and </a:t>
            </a:r>
            <a:r>
              <a:rPr lang="en-US" sz="244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Ayoub</a:t>
            </a:r>
            <a:r>
              <a:rPr lang="en-US" sz="24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Bagheri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E4D08-7F63-FA1B-8237-396620ACE88C}"/>
              </a:ext>
            </a:extLst>
          </p:cNvPr>
          <p:cNvSpPr txBox="1"/>
          <p:nvPr/>
        </p:nvSpPr>
        <p:spPr>
          <a:xfrm>
            <a:off x="838200" y="6488668"/>
            <a:ext cx="32044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1- </a:t>
            </a:r>
            <a:r>
              <a:rPr lang="en-US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http://nlp.uned.es/exist2023/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7C59B3-3237-8442-1DD3-A39766484096}"/>
              </a:ext>
            </a:extLst>
          </p:cNvPr>
          <p:cNvSpPr txBox="1"/>
          <p:nvPr/>
        </p:nvSpPr>
        <p:spPr>
          <a:xfrm>
            <a:off x="9512947" y="5440765"/>
            <a:ext cx="18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NL" dirty="0"/>
              <a:t>ore information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534A0F-6315-E631-4D2A-1CA887F9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92" y="3114125"/>
            <a:ext cx="2326640" cy="232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A8A5FAD-9803-2880-1521-F63965C1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35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B34A-33CD-A317-ED68-6A33B667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64506"/>
            <a:ext cx="3777240" cy="16743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CustomBERT Model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ED89C-3604-52BC-E75C-1800D13DEB9C}"/>
              </a:ext>
            </a:extLst>
          </p:cNvPr>
          <p:cNvSpPr txBox="1"/>
          <p:nvPr/>
        </p:nvSpPr>
        <p:spPr>
          <a:xfrm>
            <a:off x="5406163" y="4664506"/>
            <a:ext cx="5871437" cy="1674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Build and fine-tune sequence classification BERT model using: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bert</a:t>
            </a:r>
            <a:r>
              <a:rPr lang="en-US" sz="1100" dirty="0"/>
              <a:t>-base-multilingual-cased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xlm</a:t>
            </a:r>
            <a:r>
              <a:rPr lang="en-US" sz="1100" dirty="0"/>
              <a:t>-</a:t>
            </a:r>
            <a:r>
              <a:rPr lang="en-US" sz="1100" dirty="0" err="1"/>
              <a:t>roberta</a:t>
            </a:r>
            <a:r>
              <a:rPr lang="en-US" sz="1100" dirty="0"/>
              <a:t>-base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 err="1"/>
              <a:t>distilbert</a:t>
            </a:r>
            <a:r>
              <a:rPr lang="en-US" sz="1100" dirty="0"/>
              <a:t>-base-multilingual-cased.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With and without additional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Classification layer with Dense / CNN Structure.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E1A81-17DF-50AC-62DE-93D13749B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238" y="6356350"/>
            <a:ext cx="54864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BF60095-F9B2-4060-A64E-B1B789CC3A50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37729B2-D47A-9FDA-0C43-8FE0EC725C28}"/>
              </a:ext>
            </a:extLst>
          </p:cNvPr>
          <p:cNvSpPr txBox="1">
            <a:spLocks/>
          </p:cNvSpPr>
          <p:nvPr/>
        </p:nvSpPr>
        <p:spPr>
          <a:xfrm>
            <a:off x="11534931" y="6417310"/>
            <a:ext cx="657069" cy="440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4894F-D041-4B46-BD97-30562293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519120"/>
            <a:ext cx="11647778" cy="308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60FD2-2B8B-5EDD-35A6-CE2610DB5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Exploratory Data Analysis (EDA)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F1EC2-BA9F-7B43-E0A7-2A859C5D0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0" y="486451"/>
            <a:ext cx="4203700" cy="252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E6552-F5D8-AFA3-4D20-4C80E8F07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50" y="657901"/>
            <a:ext cx="3632200" cy="218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B0CFAC-245F-E044-4222-F19FFF603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50" y="3627938"/>
            <a:ext cx="3263900" cy="2311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49E5E6-9D32-3C47-64A1-8FA4BE6D0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350" y="3497542"/>
            <a:ext cx="3568700" cy="224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F1A80D-7346-94F1-98F7-50900861B26D}"/>
              </a:ext>
            </a:extLst>
          </p:cNvPr>
          <p:cNvSpPr txBox="1"/>
          <p:nvPr/>
        </p:nvSpPr>
        <p:spPr>
          <a:xfrm>
            <a:off x="4719823" y="250775"/>
            <a:ext cx="2752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A) Text Length Distribution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1356D-184C-5451-AB74-16520CCE2DBF}"/>
              </a:ext>
            </a:extLst>
          </p:cNvPr>
          <p:cNvSpPr txBox="1"/>
          <p:nvPr/>
        </p:nvSpPr>
        <p:spPr>
          <a:xfrm>
            <a:off x="8010785" y="202844"/>
            <a:ext cx="4069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B) Text Distribution of each Class 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C89C0-5203-A654-C0A9-F1BD6E388860}"/>
              </a:ext>
            </a:extLst>
          </p:cNvPr>
          <p:cNvSpPr txBox="1"/>
          <p:nvPr/>
        </p:nvSpPr>
        <p:spPr>
          <a:xfrm>
            <a:off x="4719823" y="3166477"/>
            <a:ext cx="2870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C) Distribution of each Class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040236-CD87-A61B-96C7-45E0F8AF4071}"/>
              </a:ext>
            </a:extLst>
          </p:cNvPr>
          <p:cNvSpPr txBox="1"/>
          <p:nvPr/>
        </p:nvSpPr>
        <p:spPr>
          <a:xfrm>
            <a:off x="8413750" y="3059668"/>
            <a:ext cx="326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D) Top 3 Grams in Sexist Content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E74B17-16AB-38E3-817B-DC706CABAA15}"/>
              </a:ext>
            </a:extLst>
          </p:cNvPr>
          <p:cNvSpPr txBox="1">
            <a:spLocks/>
          </p:cNvSpPr>
          <p:nvPr/>
        </p:nvSpPr>
        <p:spPr>
          <a:xfrm>
            <a:off x="11534931" y="6417310"/>
            <a:ext cx="657069" cy="440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NL"/>
            </a:defPPr>
            <a:lvl1pPr marL="0" algn="l" defTabSz="914400" rtl="0" eaLnBrk="1" latinLnBrk="0" hangingPunct="1">
              <a:defRPr sz="9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9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F82A2-E7C6-ABBD-23A6-9E1B0F3DF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Performance metrics for each task-run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35A05D8-3151-CB9B-A74B-EC6536B438B2}"/>
              </a:ext>
            </a:extLst>
          </p:cNvPr>
          <p:cNvGraphicFramePr/>
          <p:nvPr/>
        </p:nvGraphicFramePr>
        <p:xfrm>
          <a:off x="6096000" y="2015346"/>
          <a:ext cx="5591175" cy="3476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32A7C6B-9D01-CDDB-3344-6478E0D07F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1850" y="2781847"/>
          <a:ext cx="5464150" cy="2266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238399" imgH="1342871" progId="Excel.Sheet.12">
                  <p:embed/>
                </p:oleObj>
              </mc:Choice>
              <mc:Fallback>
                <p:oleObj name="Worksheet" r:id="rId4" imgW="3238399" imgH="1342871" progId="Excel.Sheet.12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32A7C6B-9D01-CDDB-3344-6478E0D07F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1850" y="2781847"/>
                        <a:ext cx="5464150" cy="2266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407482A-065D-1B8E-B3B5-7227D4C4BD41}"/>
              </a:ext>
            </a:extLst>
          </p:cNvPr>
          <p:cNvSpPr/>
          <p:nvPr/>
        </p:nvSpPr>
        <p:spPr>
          <a:xfrm>
            <a:off x="10395284" y="2057619"/>
            <a:ext cx="1291891" cy="864162"/>
          </a:xfrm>
          <a:prstGeom prst="wedgeEllipse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Binary class with Additional Dataset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334C859-5CD6-37EA-CE23-04E878D7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1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5788-ECD7-E4AB-1CA4-385DE30B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317" y="383178"/>
            <a:ext cx="10173010" cy="155448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Towards Explainable Sexism Detection in Social Media:</a:t>
            </a:r>
            <a:br>
              <a:rPr lang="en-US" sz="36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Ensemble Approach with Human Rationalizations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0BEC7-D88C-A3A0-D094-159B380802C0}"/>
              </a:ext>
            </a:extLst>
          </p:cNvPr>
          <p:cNvSpPr txBox="1"/>
          <p:nvPr/>
        </p:nvSpPr>
        <p:spPr>
          <a:xfrm>
            <a:off x="904602" y="3938520"/>
            <a:ext cx="10378440" cy="46903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defTabSz="1243584">
              <a:spcAft>
                <a:spcPts val="600"/>
              </a:spcAft>
            </a:pPr>
            <a:r>
              <a:rPr lang="en-US" sz="244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Hadi</a:t>
            </a:r>
            <a:r>
              <a:rPr lang="en-US" sz="24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Mohammadi,</a:t>
            </a:r>
            <a:r>
              <a:rPr lang="en-US" sz="244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Ayoub</a:t>
            </a:r>
            <a:r>
              <a:rPr lang="en-US" sz="24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Bagheri ,and </a:t>
            </a:r>
            <a:r>
              <a:rPr lang="en-US" sz="2448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Anastasia</a:t>
            </a:r>
            <a:r>
              <a:rPr lang="en-US" sz="24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Giachanou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174D7-E0E7-1FAC-EFC7-C1321CCA3EE3}"/>
              </a:ext>
            </a:extLst>
          </p:cNvPr>
          <p:cNvSpPr txBox="1"/>
          <p:nvPr/>
        </p:nvSpPr>
        <p:spPr>
          <a:xfrm>
            <a:off x="9504870" y="5440765"/>
            <a:ext cx="18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</a:t>
            </a:r>
            <a:r>
              <a:rPr lang="en-NL" dirty="0"/>
              <a:t>ore information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E5609D-5C06-B136-EDA5-05142AB97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395" y="3295619"/>
            <a:ext cx="2223879" cy="222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351D2FF9-1698-A358-8B9A-BF420FE13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3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ED528-8285-E544-F8A0-DB831ABC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SemEval 2023 - Task 10 - Explainable Detection of Online Sexism (EDOS)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F8925-F30F-D05A-93CD-0A73000F0A2C}"/>
              </a:ext>
            </a:extLst>
          </p:cNvPr>
          <p:cNvSpPr txBox="1"/>
          <p:nvPr/>
        </p:nvSpPr>
        <p:spPr>
          <a:xfrm>
            <a:off x="1137034" y="2198362"/>
            <a:ext cx="4958966" cy="391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This task aims to detect and explain online sexist content through three hierarchical classification subtasks.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Task A: A binary classification task to determine if a post is sexist or not.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Task B: A multi-class classification task to further classify sexist posts into four categories: threats, derogation, animosity, and prejudiced discussions.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Task C: Another multi-class classification task that delves deeper into the classification of sexist posts into vectors of sexism. These vectors provide more specific categories under threats, derogation,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D0B9D-83AA-FA95-2532-0EF73306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67" y="2758004"/>
            <a:ext cx="4788505" cy="2609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A41621-AC4C-C721-203F-600E2908C6F5}"/>
              </a:ext>
            </a:extLst>
          </p:cNvPr>
          <p:cNvSpPr txBox="1"/>
          <p:nvPr/>
        </p:nvSpPr>
        <p:spPr>
          <a:xfrm>
            <a:off x="7575095" y="5461017"/>
            <a:ext cx="3137810" cy="24622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codalab.lisn.upsaclay.fr</a:t>
            </a:r>
            <a:r>
              <a:rPr lang="en-US" sz="1000" dirty="0">
                <a:hlinkClick r:id="rId3"/>
              </a:rPr>
              <a:t>/competitions/7124</a:t>
            </a:r>
            <a:endParaRPr lang="en-US" sz="10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3197DA83-7A82-3D8F-1027-4B073FD8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7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CA4FA-58D5-2ADD-34C4-55981418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5BD27-50BC-2310-A6ED-7100971C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59918"/>
            <a:ext cx="7214616" cy="4310732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F1C6056-05B8-D4F1-1605-40305414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4931" y="6417310"/>
            <a:ext cx="657069" cy="440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1BF60095-F9B2-4060-A64E-B1B789CC3A50}" type="slidenum">
              <a:rPr lang="en-US" sz="1400" smtClean="0"/>
              <a:pPr algn="ctr">
                <a:spcAft>
                  <a:spcPts val="600"/>
                </a:spcAft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496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LeftStep">
      <a:dk1>
        <a:srgbClr val="000000"/>
      </a:dk1>
      <a:lt1>
        <a:srgbClr val="FFFFFF"/>
      </a:lt1>
      <a:dk2>
        <a:srgbClr val="213B39"/>
      </a:dk2>
      <a:lt2>
        <a:srgbClr val="E8E4E2"/>
      </a:lt2>
      <a:accent1>
        <a:srgbClr val="29A3E7"/>
      </a:accent1>
      <a:accent2>
        <a:srgbClr val="14B4AA"/>
      </a:accent2>
      <a:accent3>
        <a:srgbClr val="21B970"/>
      </a:accent3>
      <a:accent4>
        <a:srgbClr val="14BA26"/>
      </a:accent4>
      <a:accent5>
        <a:srgbClr val="4FB720"/>
      </a:accent5>
      <a:accent6>
        <a:srgbClr val="85AF13"/>
      </a:accent6>
      <a:hlink>
        <a:srgbClr val="BF6C3F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599</Words>
  <Application>Microsoft Macintosh PowerPoint</Application>
  <PresentationFormat>Widescreen</PresentationFormat>
  <Paragraphs>88</Paragraphs>
  <Slides>18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Garamond</vt:lpstr>
      <vt:lpstr>Söhne</vt:lpstr>
      <vt:lpstr>RetrospectVTI</vt:lpstr>
      <vt:lpstr>Worksheet</vt:lpstr>
      <vt:lpstr>A Journey on Explainable Natural Language Processing (XNLP) in Social Science Applications</vt:lpstr>
      <vt:lpstr>PowerPoint Presentation</vt:lpstr>
      <vt:lpstr>Towards Robust Online Sexism Detection: A Multi-Model Approach with BERT, XLM-RoBERTa, and DistilBERT for EXIST 2023 Tasks1</vt:lpstr>
      <vt:lpstr>CustomBERT Model Architecture</vt:lpstr>
      <vt:lpstr>Exploratory Data Analysis (EDA) </vt:lpstr>
      <vt:lpstr>Model Performance metrics for each task-run</vt:lpstr>
      <vt:lpstr>Towards Explainable Sexism Detection in Social Media: An Ensemble Approach with Human Rationalizations </vt:lpstr>
      <vt:lpstr>SemEval 2023 - Task 10 - Explainable Detection of Online Sexism (EDOS)</vt:lpstr>
      <vt:lpstr>Methods</vt:lpstr>
      <vt:lpstr>Some Results</vt:lpstr>
      <vt:lpstr>Research Contributions and Results: </vt:lpstr>
      <vt:lpstr>What is the role of Generative AI (simple version of GPT)</vt:lpstr>
      <vt:lpstr>Text: The key to the cabinet ….</vt:lpstr>
      <vt:lpstr>Text: The keys to the cabinet ….</vt:lpstr>
      <vt:lpstr>PowerPoint Presentation</vt:lpstr>
      <vt:lpstr>How generative AI think (GPT)</vt:lpstr>
      <vt:lpstr>Acknowledgments</vt:lpstr>
      <vt:lpstr>Any 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Journey on Explainable Natural Language Processing (NLP) in social science applications</dc:title>
  <dc:creator>Mohammadi, H. (Hadi)</dc:creator>
  <cp:lastModifiedBy>Mohammadi, H. (Hadi)</cp:lastModifiedBy>
  <cp:revision>8</cp:revision>
  <dcterms:created xsi:type="dcterms:W3CDTF">2023-11-08T14:17:41Z</dcterms:created>
  <dcterms:modified xsi:type="dcterms:W3CDTF">2023-11-09T09:38:30Z</dcterms:modified>
</cp:coreProperties>
</file>